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506" r:id="rId3"/>
    <p:sldId id="507" r:id="rId4"/>
    <p:sldId id="474" r:id="rId5"/>
    <p:sldId id="513" r:id="rId6"/>
    <p:sldId id="471" r:id="rId7"/>
    <p:sldId id="549" r:id="rId8"/>
    <p:sldId id="522" r:id="rId9"/>
    <p:sldId id="543" r:id="rId10"/>
    <p:sldId id="512" r:id="rId11"/>
    <p:sldId id="545" r:id="rId12"/>
    <p:sldId id="547" r:id="rId13"/>
    <p:sldId id="546" r:id="rId14"/>
    <p:sldId id="479" r:id="rId15"/>
    <p:sldId id="497" r:id="rId16"/>
    <p:sldId id="498" r:id="rId17"/>
    <p:sldId id="499" r:id="rId18"/>
    <p:sldId id="544" r:id="rId19"/>
    <p:sldId id="501" r:id="rId20"/>
    <p:sldId id="516" r:id="rId21"/>
    <p:sldId id="502" r:id="rId22"/>
    <p:sldId id="491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33"/>
    <a:srgbClr val="5490B8"/>
    <a:srgbClr val="0033CC"/>
    <a:srgbClr val="57B9E6"/>
    <a:srgbClr val="A3A3A3"/>
    <a:srgbClr val="96969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2522" autoAdjust="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ECBA25-7BD2-4A9E-B742-FB550E83BE0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85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379985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662BE0-FF55-4B27-8ADE-99CF871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356703-BF08-407A-8596-25F6782E3F2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89993"/>
            <a:ext cx="5438464" cy="4443649"/>
          </a:xfrm>
          <a:prstGeom prst="rect">
            <a:avLst/>
          </a:prstGeom>
        </p:spPr>
        <p:txBody>
          <a:bodyPr vert="horz" lIns="90297" tIns="45149" rIns="90297" bIns="451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5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9985"/>
            <a:ext cx="2944958" cy="492686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0249-A946-4826-9914-70CEA115B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87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0EF038-15DF-49C0-B24E-0D505B054A48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38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1CA-668B-4592-B564-D45691C7ACA1}" type="slidenum">
              <a:rPr lang="ru-RU"/>
              <a:pPr/>
              <a:t>12</a:t>
            </a:fld>
            <a:endParaRPr 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93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57CA1-949A-4FC2-B84F-350411EA1C8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4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195163-2C01-4EA7-9B00-FC1E438E375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F4AE4-9008-4445-BA28-B1DDF80B816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20C02-6D14-47BD-8D89-8F163155A1A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FD4B63-5802-4F97-9BF6-57D2D7BC9A3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3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70679-9A85-46C1-9857-50B3944DE4CD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13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6C0249-A946-4826-9914-70CEA115BBD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8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8EDD9-5F7B-4EF5-B5A0-2066D7767B8A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205561-7186-4CF1-B26C-0894D7829FA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7772F-835E-442D-978F-A7FF7186046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4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87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956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0413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8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9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FE84E-4E03-4F9E-BBCE-E6EA0C346875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8766-8376-4BD5-B67D-89A5109A11D9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22670-3AAD-4410-9531-33579DC4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937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0491-0300-4AE5-B5BC-1B45F5EF5ABE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D8B-8FAA-426C-AD92-40C9F4CCB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835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FF01-8AA2-4E27-B508-136628B0D46E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54AD-3BC1-43CD-99ED-558032BC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166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B860-55D8-4CDE-A0FA-49779BCC81BD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0D58-CE60-446D-AA5F-D73EC6435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26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1DBF-98DC-4E6F-B61A-4E75767A79C2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F34E-8E78-4107-A0F0-CCE5052C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4683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0F15-7C75-4109-BBDE-F9BA7D3D07AD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10E17-6D62-41A9-878E-B33E703D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401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40F1-7F19-4740-B42E-BB94E44B8D8E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5FA7-5A06-46DE-8A5A-4F33113C2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9310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B3C0-4C11-4BEC-84B1-5314186F62E5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28CE-D0C0-41A1-983D-F3AE603A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1603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2D94-5446-4998-BE68-8D5742EC51AF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AB64-8065-4C14-9A2E-57B97E22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9050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D51-3223-41F0-A970-9542939258CE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8131-E8C4-4F86-B4A3-2629C892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719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5A16-AE55-413C-9131-D3A6D217FAA1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4E74-3FEA-4828-A6B2-795B158E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251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514D7-8648-4CC5-B17C-BAD5D41ADA24}" type="datetime1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Слайд из ??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6694D-0C34-4D4A-AA3D-10A924E5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gu.samregion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test.asurs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725" y="188913"/>
            <a:ext cx="7883525" cy="479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ЭЛЕКТРОННЫЕ УСЛУГИ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 СФЕРЕ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988840"/>
            <a:ext cx="8316924" cy="255454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 wrap="square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в 2017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году электронной подачи заявлений </a:t>
            </a:r>
            <a:endParaRPr lang="ru-RU" sz="32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</a:t>
            </a:r>
            <a:r>
              <a:rPr lang="ru-RU" sz="3200" b="1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классы государственных </a:t>
            </a:r>
            <a:r>
              <a:rPr lang="ru-RU" sz="3200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общеобразовательных организациях</a:t>
            </a:r>
          </a:p>
        </p:txBody>
      </p:sp>
      <p:pic>
        <p:nvPicPr>
          <p:cNvPr id="205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513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1341438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0" y="55435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 (важные моменты)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граждан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21 ноября 2016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28 ноября 2016 г.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для тренировки подачи заявления в 1 класс по адресу: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etest.asurso.ru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детей-близнецов заявитель должен подавать заявления на каждого ребенка отдельно. Обучение старших братьев и сестер в школе не дает преимущественное право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зачисления;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в 1 классы детей, которые обучаются в этой же школе по программам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компетенции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 актами, утверждаемыми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имеют право подавать на одного ребенка неоднократные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каждому из которых присваивается индивидуальный регистрационный номер и время регистрации, при этом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 времени поступившее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зарегистрировано как заявление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«Е-услуги. Образование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457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67. Организация приема на обучение по основным общеобразовательным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…Получение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в образовательных организациях начинается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достижении детьми возраста шести лет и шести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отсутствии противопоказаний по состоянию здоровья,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позже достижения ими возраста восьми 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детей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разрешить прием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образовательную организацию на обучение по образовательным программам начального общего образования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раннем или более позднем возрасте.</a:t>
            </a:r>
          </a:p>
          <a:p>
            <a:pPr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153591"/>
            <a:ext cx="7391399" cy="562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5487" tIns="52744" rIns="105487" bIns="52744" anchor="t"/>
          <a:lstStyle/>
          <a:p>
            <a:pPr algn="ctr"/>
            <a:r>
              <a:rPr lang="ru-RU" sz="2500" b="1" dirty="0" smtClean="0">
                <a:solidFill>
                  <a:srgbClr val="000066"/>
                </a:solidFill>
              </a:rPr>
              <a:t>Категории претендентов и периоды приема</a:t>
            </a:r>
          </a:p>
          <a:p>
            <a:pPr algn="ctr"/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19201" y="622476"/>
            <a:ext cx="6858000" cy="45290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зачисление в 1 класс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2437670">
            <a:off x="2803740" y="1076332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 rot="19001103">
            <a:off x="6084352" y="1078298"/>
            <a:ext cx="683820" cy="634746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84" y="1640406"/>
            <a:ext cx="22050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Гарантированный прием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1076" y="1699560"/>
            <a:ext cx="240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на свободные места</a:t>
            </a: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9703" y="1963571"/>
            <a:ext cx="4505196" cy="457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 27.01.2017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30.06.2017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33999" y="1963571"/>
            <a:ext cx="3421779" cy="457200"/>
          </a:xfrm>
          <a:prstGeom prst="rect">
            <a:avLst/>
          </a:prstGeom>
          <a:gradFill>
            <a:gsLst>
              <a:gs pos="0">
                <a:srgbClr val="FF7C8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01.07.2017 по 05.09.2017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484361"/>
            <a:ext cx="2374699" cy="6924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дети, зарегистрированные на закрепленной за ОУ территорией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3999" y="2461477"/>
            <a:ext cx="3581401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любые претенденты (в т.ч. закрепленные лица)</a:t>
            </a:r>
            <a:endParaRPr 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703" y="3188051"/>
            <a:ext cx="210762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подтвержденной регистрацией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(льготные категории учитываются)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3623059" y="3598093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75622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2035392" y="4062858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2206" y="4481959"/>
            <a:ext cx="1129943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жительства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679242" y="4481959"/>
            <a:ext cx="1054211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Свидетельство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регистрации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месту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143" y="6181958"/>
            <a:ext cx="312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(Приказ ФМС России от 11.09.2012 № 288)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2550" y="5645234"/>
            <a:ext cx="29631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либо выписка из карточки регистрации по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(справка с места жительства)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7242847" y="2989529"/>
            <a:ext cx="341910" cy="31737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959769" y="3311659"/>
            <a:ext cx="3031831" cy="300879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Преимущественное право на 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внеочередное/первоочередное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зачисление: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07.02.2011№ 3-ФЗ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полиции»;</a:t>
            </a:r>
          </a:p>
          <a:p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 ФЗ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27.05.1998 № 76-ФЗ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статусе военнослужащих»;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29.12.2012 № 273-ФЗ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образовании в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30.12.2012 №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283-ФЗ «О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оциальных гарантиях сотрудникам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екоторых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ФОИВ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внесении изменений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отдельные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законодательные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РФ»;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ФЗ от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26.06.1992 N 3132-1 «О статусе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судей в РФ»;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3241342" y="5560943"/>
            <a:ext cx="2585752" cy="75951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ПРЕТЕНДЕНТЫ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РЕГИСТРАЦИИ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4715861" y="2953920"/>
            <a:ext cx="1325215" cy="258191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Прямоугольник 6"/>
          <p:cNvSpPr/>
          <p:nvPr/>
        </p:nvSpPr>
        <p:spPr>
          <a:xfrm>
            <a:off x="2662301" y="2484361"/>
            <a:ext cx="22634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дети, зачисленные и посещающие филиалы (структурные подразделения, дошкольные отделения)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95600" y="4062858"/>
            <a:ext cx="1905000" cy="12065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Заявление от родителей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изменение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тношений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(ст. 57 ФЗ от 29.12.2012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273-ФЗ)</a:t>
            </a:r>
          </a:p>
        </p:txBody>
      </p:sp>
    </p:spTree>
    <p:extLst>
      <p:ext uri="{BB962C8B-B14F-4D97-AF65-F5344CB8AC3E}">
        <p14:creationId xmlns:p14="http://schemas.microsoft.com/office/powerpoint/2010/main" val="352215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" y="1196752"/>
            <a:ext cx="9021763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право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внеочередное/первоочередное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зачисление: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07.02.2011№ 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полиции»;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ФЗ от 27.05.1998 №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ФЗ от 29.12.2012 № 273-ФЗ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РФ»;</a:t>
            </a:r>
          </a:p>
          <a:p>
            <a:pPr algn="just">
              <a:defRPr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ФЗ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30.12.2012 № 283-ФЗ «О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гарантиях сотрудникам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ФОИВ и внесении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отдельные законодательные акты РФ»;</a:t>
            </a:r>
          </a:p>
          <a:p>
            <a:pPr algn="just"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ФЗ от 26.06.1992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3132-1 «О статусе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РФ»;</a:t>
            </a:r>
          </a:p>
          <a:p>
            <a:pPr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17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одзаголовок 2"/>
          <p:cNvSpPr txBox="1">
            <a:spLocks/>
          </p:cNvSpPr>
          <p:nvPr/>
        </p:nvSpPr>
        <p:spPr bwMode="auto">
          <a:xfrm>
            <a:off x="190500" y="236538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C:\Users\KljuevDP\AppData\Local\Microsoft\Windows\Temporary Internet Files\Content.IE5\6RIYJXBW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4859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307" y="4635323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Заявитель</a:t>
            </a:r>
          </a:p>
        </p:txBody>
      </p:sp>
      <p:pic>
        <p:nvPicPr>
          <p:cNvPr id="6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0244" y="1988832"/>
            <a:ext cx="1785937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1797024" y="3237224"/>
            <a:ext cx="2376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charset="0"/>
              </a:rPr>
              <a:t>Общеобразовательная организация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395364">
            <a:off x="1084322" y="3404817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476233">
            <a:off x="4022723" y="3302311"/>
            <a:ext cx="762000" cy="4857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6804025" y="1697581"/>
            <a:ext cx="0" cy="12993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90563" y="1697581"/>
            <a:ext cx="611346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89771" y="1697581"/>
            <a:ext cx="792" cy="20520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9"/>
          <p:cNvSpPr txBox="1">
            <a:spLocks noChangeArrowheads="1"/>
          </p:cNvSpPr>
          <p:nvPr/>
        </p:nvSpPr>
        <p:spPr bwMode="auto">
          <a:xfrm>
            <a:off x="217488" y="1162050"/>
            <a:ext cx="88296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ребенка может быть подано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заявление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общеобразовательное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</a:t>
            </a: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759" r="9028" b="22000"/>
          <a:stretch/>
        </p:blipFill>
        <p:spPr bwMode="auto">
          <a:xfrm>
            <a:off x="4946018" y="2996952"/>
            <a:ext cx="408586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7" y="4820266"/>
            <a:ext cx="1655763" cy="148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2224285">
            <a:off x="1102606" y="5114336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769509">
            <a:off x="3853491" y="5025922"/>
            <a:ext cx="977900" cy="48418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1797024" y="6310135"/>
            <a:ext cx="23764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Arial" charset="0"/>
              </a:rPr>
              <a:t>РПГУ</a:t>
            </a:r>
            <a:endParaRPr lang="ru-RU" altLang="ru-RU" sz="1500" dirty="0"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электронной форме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620713"/>
            <a:ext cx="8785225" cy="165576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дней, 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регистрации электронного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предоставляет оригиналы документов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ребенка, подписывает заявление о приеме в 1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которое распечатывается из модуля «Е-услуги. Образование»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613" y="2349500"/>
            <a:ext cx="8785225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следующие документы: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проживающих на закрепленной территории, предъявляют: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родство заявителя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пребывания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или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сведения о регистрации ребенка по месту жительства или по месту пребывания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закрепленной территории;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детей, не проживающих на закрепленной территории, дополнительно предъявляют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предъявляемых при приеме документов хранятся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обучения ребенка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3837" y="650497"/>
            <a:ext cx="8696325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документы предоставлены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заявителем, данные в них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соответствуют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указанной в заявлении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на рассмотрение приемной комиссией школы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заявителем,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в журнале приема заявлений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заявления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 выдается расписка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(обращение) в получении документов, содержащая информацию о регистрационном номере заявления о приеме ребенка в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заверяется подписью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представители), которые не представили необходимые для приема документы или сведения в документах не совпадают с данными в электронном заявлении, получают уведомление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заявления.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приеме школа имеет право </a:t>
            </a:r>
            <a:r>
              <a:rPr lang="ru-RU" alt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отсутствии с свободных мест</a:t>
            </a: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статьи 67 Федерального закона от 29.12.2012 № 273-ФЗ «Об образовании в Российской Федерации»: в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в государственную или муниципальную образовательную организацию может быть отказано только по причине отсутствия в ней свободных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досрочно прекратить образовательные отношения в случае установления нарушения порядка приема в образовательную организацию, повлекшего по вине обучающегося его незаконное зачисление в образовательную организацию.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 статьи 61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Федерации»)</a:t>
            </a:r>
            <a:endParaRPr lang="ru-RU" alt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подача заявления в электронной форме</a:t>
            </a:r>
          </a:p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(в модуле «Е-услуги. Образование» / РПГУ Самарской области) 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50" y="763588"/>
            <a:ext cx="8785225" cy="7207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" y="1628800"/>
            <a:ext cx="8694738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о зачислении детей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и даты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заявлений и наличия полного пакета документов;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распорядительный акт о зачислении ребенка в 1 класс. 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размещается на информационном стенде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издания.</a:t>
            </a: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Самарской области рекомендует размещать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распорядительного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 зачислении в 1 класс на официальном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 без указания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Размещение информации на официальном сайте ОУ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57" y="620713"/>
            <a:ext cx="86947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28. Компетенция, права, обязанности и ответственность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п.8 части 3: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образовательную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Информационная открытость образовательной организации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 обеспечивают открытость и доступность: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информации: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о количестве вакантных мест для приема (перевода) по каждой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копий: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локальных нормативных актов, предусмотренных частью 2 статьи 30 настоящего Федерального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размещается, опубликовывается по решению образовательной организации и (или) размещение, опубликование которой являются обязательными в соответствии с законодательством Российской Федерации.</a:t>
            </a:r>
          </a:p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Информация и документы, указанные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 настоящей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…подлежат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официальном сайте образовательной организации в сети "Интернет"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в течение десяти рабочих дней со дня их создания, получения или внесения в них соответствующих изменений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8566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одзаголовок 2"/>
          <p:cNvSpPr txBox="1">
            <a:spLocks/>
          </p:cNvSpPr>
          <p:nvPr/>
        </p:nvSpPr>
        <p:spPr bwMode="auto">
          <a:xfrm>
            <a:off x="720725" y="4445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Подача заявления </a:t>
            </a:r>
            <a:r>
              <a:rPr lang="ru-RU" altLang="ru-RU" sz="17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лично в школу</a:t>
            </a:r>
            <a:endParaRPr lang="ru-RU" altLang="ru-RU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90805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995738" y="1008063"/>
            <a:ext cx="5056187" cy="2133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algn="ctr">
              <a:defRPr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лично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1-tub-ru.yandex.net/i?id=245fd018454629373807ab2f3bc9343e-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51155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23838" y="3141663"/>
            <a:ext cx="8696325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оригиналы документов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согласие на обработку своих персональных данных и персональных данных своего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о приеме в 1 класс.</a:t>
            </a:r>
          </a:p>
          <a:p>
            <a:pPr algn="just"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электронную форму заявления в модуле «Е-услуги. Образование»;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заявителем заявления регистрирует заявление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 «Е-услуги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Образование» и выдает заявителю расписку (обращение) в получении документов, содержащую информацию о регистрационном номере заявления о приеме ребенка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представленных документов. Расписка заверяется подписью должностного 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за прием документов, и печатью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0" y="857251"/>
            <a:ext cx="9144000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17.12.2009 № 1993-р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27.07.2010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210-ФЗ (ред. от 15.02.2016)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предоставления государственных и муниципальных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услуг»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Распоряжения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апреля 2011 г. № 729-р </a:t>
            </a: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утверждении перечня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форме»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25.12.2013 № 2516-р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Концепции развития механизмов предоставления государственных и муниципальных услуг в электронном виде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22.01.2014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02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0000" r="8806" b="5940"/>
          <a:stretch/>
        </p:blipFill>
        <p:spPr bwMode="auto">
          <a:xfrm>
            <a:off x="145196" y="810793"/>
            <a:ext cx="8853207" cy="556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20713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9" name="Picture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17241" r="50697" b="6576"/>
          <a:stretch/>
        </p:blipFill>
        <p:spPr bwMode="auto">
          <a:xfrm>
            <a:off x="2464968" y="818690"/>
            <a:ext cx="4214063" cy="592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720725" y="0"/>
            <a:ext cx="78835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Прием на обучение в 1 классы</a:t>
            </a:r>
            <a:endParaRPr lang="ru-RU" altLang="ru-RU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926685"/>
            <a:ext cx="5760640" cy="646331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 extrusionH="76200">
            <a:extrusionClr>
              <a:srgbClr val="333333"/>
            </a:extrusionClr>
          </a:sp3d>
        </p:spPr>
        <p:txBody>
          <a:bodyPr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3600" b="1" spc="150" dirty="0">
                <a:ln w="11430"/>
                <a:solidFill>
                  <a:srgbClr val="3333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150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479742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2060575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5"/>
          <p:cNvSpPr txBox="1">
            <a:spLocks noChangeArrowheads="1"/>
          </p:cNvSpPr>
          <p:nvPr/>
        </p:nvSpPr>
        <p:spPr bwMode="auto">
          <a:xfrm>
            <a:off x="6156325" y="5949950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30225" y="165100"/>
            <a:ext cx="7883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chemeClr val="bg1"/>
                </a:solidFill>
                <a:cs typeface="Arial" pitchFamily="34" charset="0"/>
              </a:rPr>
              <a:t>Нормативная правовая база (федеральная) </a:t>
            </a: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-19050" y="838201"/>
            <a:ext cx="9144000" cy="574772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РФ от 09.06.2014 № 991-р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реализации Концепции развития механизмов предоставления государственных и муниципальных услуг в электронном виде, утвержденной распоряжением Правительства Российской Федерации от 25 декабря 2013 г. N 2516-р»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25.10.2014 </a:t>
            </a: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2125-р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«Об утверждении Концепции создания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программам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29.12.2014 </a:t>
            </a: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2769-р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утверждении Концепции региональной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информатизации»</a:t>
            </a:r>
          </a:p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Правительства РФ от 14.02.2015 </a:t>
            </a: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236-р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«Об утверждении плана мероприятий ("дорожной карты") по созданию единой федеральной межведомственной системы учета контингента обучающихся по основным образовательным программам и дополнительным общеобразовательным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en-US" sz="17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Самарской области от 16.04.2015 </a:t>
            </a:r>
            <a:endParaRPr lang="en-US" sz="17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126-од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министерством образования и науки Самарской области государственной услуги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по основным общеобразовательным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программам»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9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/>
          <p:cNvSpPr txBox="1">
            <a:spLocks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Основные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цели</a:t>
            </a:r>
            <a:endParaRPr lang="ru-RU" alt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" y="1052513"/>
            <a:ext cx="90281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требований федерального и регионального законодательства при предоставлении государственных и муниципальных услуг в сфере образования в электронной форме;</a:t>
            </a:r>
          </a:p>
          <a:p>
            <a:pPr algn="just"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(</a:t>
            </a:r>
            <a:r>
              <a:rPr lang="en-US" sz="2400" b="1" i="1" dirty="0" smtClean="0"/>
              <a:t>usability</a:t>
            </a:r>
            <a:r>
              <a:rPr lang="ru-RU" sz="2400" b="1" i="1" dirty="0" smtClean="0"/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предоставления государственных и муниципальных услуг для получателей и организаций, участвующих в предоставлении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284770" y="9363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График начала приема заявлений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16576"/>
              </p:ext>
            </p:extLst>
          </p:nvPr>
        </p:nvGraphicFramePr>
        <p:xfrm>
          <a:off x="107504" y="620690"/>
          <a:ext cx="8928992" cy="415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82"/>
                <a:gridCol w="6819871"/>
                <a:gridCol w="1612239"/>
              </a:tblGrid>
              <a:tr h="1224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районов и городских округов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 приема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  <a:tr h="244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Чапаевск,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м.р.Безенчукский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Красноармейский, Пестравский, Приволжский, Хворостянский, г.о. Сызрань, г.о. Октябрьск,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м.р.Сызранский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Шигонский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(через Региональный портал государственных услуг Самарской области (РПГУ)- </a:t>
                      </a:r>
                      <a:r>
                        <a:rPr lang="ru-RU" sz="2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http://pgu.samregion.ru/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– во все государственные общеобразовательные учреждения.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27.01.2017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(пятница)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793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190500" y="45469"/>
            <a:ext cx="88566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Подготовка к процедуре приема на обучение </a:t>
            </a:r>
            <a:r>
              <a:rPr lang="ru-RU" altLang="ru-RU" sz="2200" b="1" dirty="0">
                <a:solidFill>
                  <a:schemeClr val="bg1"/>
                </a:solidFill>
                <a:latin typeface="Arial" charset="0"/>
                <a:cs typeface="Arial" charset="0"/>
              </a:rPr>
              <a:t>в 1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классы</a:t>
            </a:r>
            <a:endParaRPr lang="ru-RU" altLang="ru-RU" sz="2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6644"/>
            <a:ext cx="9021763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00" algn="just"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21.10.2016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сроках начала приема заявлений в 1 классы на официальных сайтах и информационных стендах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дошкольных образовательных организаций;</a:t>
            </a:r>
          </a:p>
          <a:p>
            <a:pPr indent="360000"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(обновление) информации о порядке (правилах) приема на обучение в 1 классы школ на официальных сайтах и на информационных стендах для родителей. Рекомендуем на официальных сайтах школ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специальный раздел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приему в 1 классы на 2017-2018 учебный год;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школах и в дошкольных образовательных учреждениях по оповещению родителей о датах начала приема заявлений в 1 классы и о возможности направить заявления в электронной форме, а также предусмотреть иные формы оповещения родителей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редоставление данного отчета о проделанной работе:  25.11.2016  (отправлялся запрос  в ОО от 11.11.16  необходимо заполнить приложение №1 в формате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ответственным сотрудникам пройти авторизацию в ЕСИА. (инструкция отправлялась в ОО 21.11.2016)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ответственным сотрудникам необходимо со специального сайта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://etest.asurso.ru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Интернет  подать тренировочное  заявление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(тестовая площадка работает до 28.11.16);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Документы, обязательные для размещения на официальном сайте ОУ и информационных стендах ОУ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623317"/>
            <a:ext cx="8534399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Специальная рубрика на сайте, посвященная организации приема в 1 класс на 2017-2018 уч.г.: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Устав с изменениями и дополнениями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приема в ОУ, образовательные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документы, регламентирующие организацию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осуществление образовательной деятельности,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минимальном количестве мест для приема ( с копией документа)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об адресах, закрепленных за ОУ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особенности обучения в ОУ(специфика)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Бланк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 к заявлению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в сети Интернет для приема заявлений –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http://es.asurso.ru 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 тестового интернет-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 для тренировки подачи заявления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Контактные данные ответственных должностных лиц за прием документов, дни и часы приема для консультаций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1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15920" r="35692" b="12438"/>
          <a:stretch/>
        </p:blipFill>
        <p:spPr bwMode="auto">
          <a:xfrm>
            <a:off x="210327" y="1134037"/>
            <a:ext cx="2777497" cy="45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000" r="35174" b="17721"/>
          <a:stretch/>
        </p:blipFill>
        <p:spPr bwMode="auto">
          <a:xfrm>
            <a:off x="3131840" y="1112341"/>
            <a:ext cx="2880320" cy="454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t="13074" r="35274" b="50000"/>
          <a:stretch/>
        </p:blipFill>
        <p:spPr bwMode="auto">
          <a:xfrm>
            <a:off x="6206015" y="1150895"/>
            <a:ext cx="2808311" cy="27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0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Подложка для презентаци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7"/>
            <a:ext cx="9144000" cy="6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одзаголовок 2"/>
          <p:cNvSpPr txBox="1">
            <a:spLocks/>
          </p:cNvSpPr>
          <p:nvPr/>
        </p:nvSpPr>
        <p:spPr bwMode="auto">
          <a:xfrm>
            <a:off x="179388" y="0"/>
            <a:ext cx="88566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Основание для использования ЕСИА при получении доступа </a:t>
            </a:r>
          </a:p>
          <a:p>
            <a:pPr algn="ctr" eaLnBrk="1" hangingPunct="1"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к ГИС «АСУ РСО» и предоставления государственных услуг в электронной форме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354" y="764704"/>
            <a:ext cx="863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Переход на авторизацию всех пользователей ГИС через ЕСИА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35250"/>
            <a:ext cx="885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Распоряжение Правительства Самарской области от 02.09.2016 №673-р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Об обеспечении доступа к государственным информационным системам Самарской области, используемым для предоставления государственных услуг"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12978" r="31492" b="6250"/>
          <a:stretch/>
        </p:blipFill>
        <p:spPr bwMode="auto">
          <a:xfrm>
            <a:off x="593766" y="2083142"/>
            <a:ext cx="3752603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t="11610" r="31582" b="6758"/>
          <a:stretch/>
        </p:blipFill>
        <p:spPr bwMode="auto">
          <a:xfrm>
            <a:off x="4788024" y="2058580"/>
            <a:ext cx="3731460" cy="45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04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26595</TotalTime>
  <Words>2181</Words>
  <Application>Microsoft Office PowerPoint</Application>
  <PresentationFormat>Экран (4:3)</PresentationFormat>
  <Paragraphs>225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Alekseenko</dc:creator>
  <cp:lastModifiedBy>Админ</cp:lastModifiedBy>
  <cp:revision>1264</cp:revision>
  <cp:lastPrinted>2016-11-22T11:29:32Z</cp:lastPrinted>
  <dcterms:created xsi:type="dcterms:W3CDTF">2011-08-02T12:15:49Z</dcterms:created>
  <dcterms:modified xsi:type="dcterms:W3CDTF">2016-11-22T11:31:17Z</dcterms:modified>
</cp:coreProperties>
</file>